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29" r:id="rId4"/>
    <p:sldId id="327" r:id="rId5"/>
    <p:sldId id="328" r:id="rId6"/>
    <p:sldId id="258" r:id="rId7"/>
    <p:sldId id="354" r:id="rId8"/>
    <p:sldId id="340" r:id="rId9"/>
    <p:sldId id="336" r:id="rId10"/>
    <p:sldId id="259" r:id="rId11"/>
    <p:sldId id="330" r:id="rId12"/>
    <p:sldId id="331" r:id="rId13"/>
    <p:sldId id="332" r:id="rId14"/>
    <p:sldId id="261" r:id="rId15"/>
    <p:sldId id="262" r:id="rId16"/>
    <p:sldId id="339" r:id="rId17"/>
    <p:sldId id="263" r:id="rId18"/>
    <p:sldId id="264" r:id="rId19"/>
    <p:sldId id="337" r:id="rId20"/>
    <p:sldId id="341" r:id="rId21"/>
    <p:sldId id="333" r:id="rId22"/>
    <p:sldId id="345" r:id="rId23"/>
    <p:sldId id="338" r:id="rId24"/>
    <p:sldId id="302" r:id="rId25"/>
    <p:sldId id="304" r:id="rId26"/>
    <p:sldId id="305" r:id="rId27"/>
    <p:sldId id="306" r:id="rId28"/>
    <p:sldId id="307" r:id="rId29"/>
    <p:sldId id="310" r:id="rId30"/>
    <p:sldId id="334" r:id="rId31"/>
    <p:sldId id="312" r:id="rId32"/>
    <p:sldId id="342" r:id="rId33"/>
    <p:sldId id="343" r:id="rId34"/>
    <p:sldId id="346" r:id="rId35"/>
    <p:sldId id="347" r:id="rId36"/>
    <p:sldId id="348" r:id="rId37"/>
    <p:sldId id="349" r:id="rId38"/>
    <p:sldId id="279" r:id="rId39"/>
    <p:sldId id="350" r:id="rId40"/>
    <p:sldId id="282" r:id="rId41"/>
    <p:sldId id="351" r:id="rId42"/>
    <p:sldId id="353" r:id="rId43"/>
    <p:sldId id="352" r:id="rId44"/>
    <p:sldId id="356" r:id="rId45"/>
    <p:sldId id="285" r:id="rId46"/>
    <p:sldId id="286" r:id="rId47"/>
    <p:sldId id="355" r:id="rId48"/>
    <p:sldId id="32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75856" y="3429000"/>
            <a:ext cx="497693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Мои документы\Строева О. М\Вытовтова\83162f12eaa616c837a7286c5a7165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064896" cy="475252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 </a:t>
            </a:r>
            <a:r>
              <a:rPr lang="ru-RU" sz="9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История развития киноискусства</a:t>
            </a:r>
            <a:endParaRPr lang="ru-RU" sz="9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27584" y="1988840"/>
            <a:ext cx="4320480" cy="3888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 1891 г. впервые продемонстрировал аппарат для получения движущихся изображений – кинетоскоп (с горизонтальной протяжкой плёнки и индивидуальным объективом для просмотра).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ал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84784"/>
            <a:ext cx="2612106" cy="3882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Томас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Алва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Эдисон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26876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Кино – самое молодое из искусств, но оно давно уже признано самым важным из искусств. Кино создает общественное мнение и управляет им.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645024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Это обеспечило ему не только привязанность зрителей, но и самое пристальное внимание со стороны власти.</a:t>
            </a:r>
            <a:endParaRPr lang="ru-RU" sz="2400" dirty="0"/>
          </a:p>
        </p:txBody>
      </p:sp>
      <p:pic>
        <p:nvPicPr>
          <p:cNvPr id="70658" name="Picture 2" descr="D:\Мои документы\Строева О. М\Вытовтова\videoclip.jpg"/>
          <p:cNvPicPr>
            <a:picLocks noChangeAspect="1" noChangeArrowheads="1"/>
          </p:cNvPicPr>
          <p:nvPr/>
        </p:nvPicPr>
        <p:blipFill>
          <a:blip r:embed="rId3" cstate="print"/>
          <a:srcRect t="8422" b="21392"/>
          <a:stretch>
            <a:fillRect/>
          </a:stretch>
        </p:blipFill>
        <p:spPr bwMode="auto">
          <a:xfrm>
            <a:off x="0" y="3573016"/>
            <a:ext cx="3635896" cy="230425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0659" name="Picture 3" descr="D:\Мои документы\Строева О. М\Вытовтова\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9604" y="1052736"/>
            <a:ext cx="3064396" cy="306439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9872" y="1124744"/>
            <a:ext cx="5040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28 декабря 1895 года, вечер, Франция, Париж, бульвар Капуцинов, дом 14, билет стоимостью 1 франк, раскуплено 35 билетов. Братья Огюст и Луи Люмьер, которые до этого момента руководили фабрикой фотоматериалов в Лионе, публично демонстрируют свое изобретение, которое они назвали «синематограф». 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братья люмьер Огюст слева, луи спра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2666964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350100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 белом полотне экрана оживают пять коротких, меньше одной минуты сценок из жизни горожан. «Синематограф» производит на зрителей потрясающее впечатление: люди искренне смеются и плачут. История кинематографа началась с фильма «Прибытие поезда». 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1682" name="Picture 2" descr="http://www.ugadajfilm.com/images/201206/14/big_aglcprwniu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5040560" cy="28083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11560" y="3501008"/>
            <a:ext cx="7992888" cy="2232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Первой надежной кинокамерой стал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кинетограф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, изготовленный Уильямом Диксоном в 1894 году. Он представлял собой удачное сочетание различных аппаратов и был снабжен механизмом прерывистого движения, или скачковым механизмом.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кинетограф диксо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24744"/>
            <a:ext cx="3384376" cy="2451152"/>
          </a:xfrm>
          <a:prstGeom prst="rect">
            <a:avLst/>
          </a:prstGeom>
        </p:spPr>
      </p:pic>
      <p:pic>
        <p:nvPicPr>
          <p:cNvPr id="49154" name="Picture 2" descr="http://www.beanboxanimation.co.uk/wp-content/uploads/2013/02/edison-kinetoscope.jpg"/>
          <p:cNvPicPr>
            <a:picLocks noChangeAspect="1" noChangeArrowheads="1"/>
          </p:cNvPicPr>
          <p:nvPr/>
        </p:nvPicPr>
        <p:blipFill>
          <a:blip r:embed="rId4" cstate="print"/>
          <a:srcRect l="6612" r="10743"/>
          <a:stretch>
            <a:fillRect/>
          </a:stretch>
        </p:blipFill>
        <p:spPr bwMode="auto">
          <a:xfrm>
            <a:off x="4932040" y="1124744"/>
            <a:ext cx="3456384" cy="2464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896545"/>
          </a:xfrm>
        </p:spPr>
        <p:txBody>
          <a:bodyPr>
            <a:normAutofit/>
          </a:bodyPr>
          <a:lstStyle/>
          <a:p>
            <a:pPr indent="738188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Жорж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Мельес</a:t>
            </a:r>
            <a:endParaRPr lang="ru-RU" sz="40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ru-RU" sz="2800" b="1" dirty="0"/>
          </a:p>
        </p:txBody>
      </p:sp>
      <p:pic>
        <p:nvPicPr>
          <p:cNvPr id="7" name="Рисунок 6" descr="жан мелье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556792"/>
            <a:ext cx="2598180" cy="365631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4752528" cy="36004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 1896 г. нашел способ создания первых спецэффектов, основанных на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стопкадре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покадровой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съемке, кадрировании и др. приемов.</a:t>
            </a:r>
            <a:b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 1897 г. основал собственную студию </a:t>
            </a:r>
            <a:r>
              <a:rPr lang="ru-RU" sz="3200" b="1" i="1" dirty="0" smtClean="0">
                <a:solidFill>
                  <a:srgbClr val="C00000"/>
                </a:solidFill>
                <a:latin typeface="Comic Sans MS" pitchFamily="66" charset="0"/>
              </a:rPr>
              <a:t>«Стар фильм»</a:t>
            </a:r>
            <a:endParaRPr lang="ru-RU" sz="32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250px-Стар_филь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725144"/>
            <a:ext cx="31750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Picture 4" descr="http://tmission.ru/thumb/CAD7E9D894/D1DFE3E693/D0E6DC-800-800/foto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15351" b="15350"/>
          <a:stretch>
            <a:fillRect/>
          </a:stretch>
        </p:blipFill>
        <p:spPr bwMode="auto">
          <a:xfrm>
            <a:off x="539552" y="1052736"/>
            <a:ext cx="8064896" cy="47525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1916832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Эпоха немого кино</a:t>
            </a:r>
            <a:endParaRPr lang="ru-RU" sz="8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47525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Возникает параллельный монтаж, привычный для литературы прием </a:t>
            </a: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</a:rPr>
              <a:t>«а в это время…».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Если братья Люмьер использовали кинопленку скорее для фиксации интересных кадров, то француз Жорж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Мельес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сделал кино постановочным и зрелищным.</a:t>
            </a:r>
            <a:endParaRPr lang="ru-RU" sz="24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ru-RU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а тем времене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5004" y="3645024"/>
            <a:ext cx="3795804" cy="20139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чарльз спенсер чапл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1577914"/>
            <a:ext cx="2808313" cy="4006526"/>
          </a:xfrm>
          <a:prstGeom prst="rect">
            <a:avLst/>
          </a:prstGeom>
        </p:spPr>
      </p:pic>
      <p:pic>
        <p:nvPicPr>
          <p:cNvPr id="8" name="Рисунок 7" descr="немое кин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356992"/>
            <a:ext cx="3003358" cy="232579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87824" y="1628800"/>
            <a:ext cx="5472608" cy="18002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Comic Sans MS" pitchFamily="66" charset="0"/>
              </a:rPr>
              <a:t>был любимым актером миллионов, который комическим гротеском подчеркивал трагедию жизни «маленького человека».</a:t>
            </a:r>
            <a:endParaRPr lang="ru-RU" sz="2800" i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339752" y="1052737"/>
            <a:ext cx="6192688" cy="79208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Чарльз Спенсер Чаплин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http://dl23.fotosklad.org.ua/20111115/03116afceebd64b92d09e88b62fddb2e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9855"/>
          <a:stretch>
            <a:fillRect/>
          </a:stretch>
        </p:blipFill>
        <p:spPr bwMode="auto">
          <a:xfrm>
            <a:off x="539552" y="1052735"/>
            <a:ext cx="8067835" cy="47525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941568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Приход звука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D:\Мои документы\Строева О. М\Вытовтова\ui-55d6b05c0cf048.1249275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4536504" cy="34201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3933056"/>
            <a:ext cx="8604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«Фильм - это жизнь, с которой вывели пятна скуки».</a:t>
            </a:r>
          </a:p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Альфред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Хичкок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&amp;Acy;&amp;lcy;&amp;softcy;&amp;fcy;&amp;rcy;&amp;iecy;&amp;dcy; &amp;KHcy;&amp;icy;&amp;chcy;&amp;kcy;&amp;ocy;&amp;k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2273937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1268760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 ранний период кинематографа, звуковое кино пытались создать во множестве стран, но столкнулись с двумя основными проблемами: трудность в синхронизации изображения и звука и недостаточная громкость последнего.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s://upload.wikimedia.org/wikipedia/commons/a/a0/Leo_the_MGM_lion_1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4320480" cy="320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pic>
        <p:nvPicPr>
          <p:cNvPr id="4" name="Рисунок 3" descr="эл джонсон певец джаз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628800"/>
            <a:ext cx="3330370" cy="26642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340768"/>
            <a:ext cx="7848872" cy="459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6 октября 1927 года, когда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состоялась премьера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первого звукового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фильма, выпущенного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компанией «Уорнер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Бразерс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»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«Певец джаза»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принято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считать днём рождения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звукового кино.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Картина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имела огромный успех и принесла компании прибыль в 3,5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млн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долларов. Одну из главных ролей в фильме сыграл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харизматичный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Эл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Джолсон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88024" y="1196752"/>
            <a:ext cx="3744416" cy="466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Некоторые известные режиссёры и актёры (в т. ч. Чарли Чаплин) выступали против звукового кино либо за то, чтобы звук не мешал их изобразительным экспериментам, но звук очень быстро завоевал себе место в кино.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krest-nakrest.ru/wp-content/uploads/2009/09/cinema-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916832"/>
            <a:ext cx="4104456" cy="2976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ttp://cp14.nevsepic.com.ua/192/19188/thumbs/1385117638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052736"/>
            <a:ext cx="8000885" cy="468052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1340768"/>
            <a:ext cx="80648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Развитие цветного кино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1412776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Первым сохранившимся цветным фильмом стал короткометражный фильм кинокомпании Эдисона «Танец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Лои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Фуллер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». Он был снят в чёрно-белом варианте в 1894 году, а в 1895 был раскрашен вручную (кисточкой раскрашивался каждый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кадрик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 ).</a:t>
            </a:r>
          </a:p>
        </p:txBody>
      </p:sp>
      <p:pic>
        <p:nvPicPr>
          <p:cNvPr id="7" name="Рисунок 6" descr="12060353_loie_fuller_pathe19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23825"/>
            <a:ext cx="2880320" cy="41934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987824" y="1693838"/>
            <a:ext cx="5472608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1899 году запатентовал процесс съемки цветного кино. По технологии Тернера каждый кадр снимался через один из трех специальных фильтров красного, зелёного и синего цветов.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Рисунок 8" descr="Edward_Raymond_Turner_(photographe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2"/>
            <a:ext cx="2337309" cy="3240360"/>
          </a:xfrm>
          <a:prstGeom prst="rect">
            <a:avLst/>
          </a:prstGeom>
        </p:spPr>
      </p:pic>
      <p:pic>
        <p:nvPicPr>
          <p:cNvPr id="10" name="Рисунок 9" descr="art-Colour-620x349.jpg"/>
          <p:cNvPicPr>
            <a:picLocks noChangeAspect="1"/>
          </p:cNvPicPr>
          <p:nvPr/>
        </p:nvPicPr>
        <p:blipFill>
          <a:blip r:embed="rId4" cstate="print"/>
          <a:srcRect t="13129" b="4811"/>
          <a:stretch>
            <a:fillRect/>
          </a:stretch>
        </p:blipFill>
        <p:spPr>
          <a:xfrm>
            <a:off x="3851920" y="3933056"/>
            <a:ext cx="3897270" cy="1800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8532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Эдвард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Рэймонд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Тернер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98072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Технология «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Кинемаколор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»,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Сми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844824"/>
            <a:ext cx="2985698" cy="3672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556792"/>
            <a:ext cx="5184576" cy="4422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изобретённая в 1906 году англичанином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Джорджем Смитом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, была первой в мире системой цветного кинематографа, имевшая коммерческий успех. Система имела недостаток: все цвета создавались путём смешивания только двух основных цветов (красно-оранжевого и сине-зелёного).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1844824"/>
            <a:ext cx="3888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один из способов получения  цветного кинематографического или  фотографического изображения, изобретённый в 1917 году Гербертом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Калмусом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и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Дэниэлом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Комстоком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калм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556792"/>
            <a:ext cx="2520280" cy="2001102"/>
          </a:xfrm>
          <a:prstGeom prst="rect">
            <a:avLst/>
          </a:prstGeom>
        </p:spPr>
      </p:pic>
      <p:pic>
        <p:nvPicPr>
          <p:cNvPr id="38916" name="Picture 4" descr="http://www.prekindle.com/image/id/24116491635829531"/>
          <p:cNvPicPr>
            <a:picLocks noChangeAspect="1" noChangeArrowheads="1"/>
          </p:cNvPicPr>
          <p:nvPr/>
        </p:nvPicPr>
        <p:blipFill>
          <a:blip r:embed="rId4" cstate="print"/>
          <a:srcRect l="5400" t="5085" r="8201" b="5078"/>
          <a:stretch>
            <a:fillRect/>
          </a:stretch>
        </p:blipFill>
        <p:spPr bwMode="auto">
          <a:xfrm>
            <a:off x="4283968" y="3645024"/>
            <a:ext cx="2664296" cy="20623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98072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Технология «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Техниколор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» -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59" y="980728"/>
            <a:ext cx="3744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Уолт Дисней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uolt-disn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2527481" cy="3096344"/>
          </a:xfrm>
          <a:prstGeom prst="rect">
            <a:avLst/>
          </a:prstGeom>
        </p:spPr>
      </p:pic>
      <p:pic>
        <p:nvPicPr>
          <p:cNvPr id="8" name="Рисунок 7" descr="272112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166782"/>
            <a:ext cx="3672408" cy="2494466"/>
          </a:xfrm>
          <a:prstGeom prst="rect">
            <a:avLst/>
          </a:prstGeom>
        </p:spPr>
      </p:pic>
      <p:pic>
        <p:nvPicPr>
          <p:cNvPr id="9" name="Рисунок 8" descr="derev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293096"/>
            <a:ext cx="3456384" cy="13681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1628800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Впервые применил технику «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Техниколор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» в мультфильме «Цветы и деревья» в 1932 году.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98072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Цветное кино в России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55576" y="1689541"/>
            <a:ext cx="75608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Первой в России вручную раскрашенной в цвет чёрно-белой картиной была короткометражная лента  «Ухарь-купец» (1909)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Василия Гончарова.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rgbClr val="252525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4818" name="Picture 2" descr="http://4.bp.blogspot.com/-C3YcOlBRMMg/Tmortqo1vOI/AAAAAAAAFwE/lQaZ4gGn3p4/aleksandr-khanzhon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91734"/>
            <a:ext cx="1944216" cy="2517759"/>
          </a:xfrm>
          <a:prstGeom prst="rect">
            <a:avLst/>
          </a:prstGeom>
          <a:noFill/>
        </p:spPr>
      </p:pic>
      <p:pic>
        <p:nvPicPr>
          <p:cNvPr id="34820" name="Picture 4" descr="http://vostock-photo.com/static6/preview2/vostock-photo-ukharkupets-1909-154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893548"/>
            <a:ext cx="3816424" cy="2740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9634" name="Picture 2" descr="D:\Мои документы\Строева О. М\Вытовтова\0208c68753ecdedada4ae3c64d040fa7.jpg"/>
          <p:cNvPicPr>
            <a:picLocks noChangeAspect="1" noChangeArrowheads="1"/>
          </p:cNvPicPr>
          <p:nvPr/>
        </p:nvPicPr>
        <p:blipFill>
          <a:blip r:embed="rId3" cstate="print"/>
          <a:srcRect l="32305" r="6673"/>
          <a:stretch>
            <a:fillRect/>
          </a:stretch>
        </p:blipFill>
        <p:spPr bwMode="auto">
          <a:xfrm>
            <a:off x="251520" y="4365104"/>
            <a:ext cx="1224136" cy="1429321"/>
          </a:xfrm>
          <a:prstGeom prst="rect">
            <a:avLst/>
          </a:prstGeom>
          <a:noFill/>
        </p:spPr>
      </p:pic>
      <p:pic>
        <p:nvPicPr>
          <p:cNvPr id="5" name="Picture 2" descr="D:\Мои документы\Строева О. М\Вытовтова\0208c68753ecdedada4ae3c64d040fa7.jpg"/>
          <p:cNvPicPr>
            <a:picLocks noChangeAspect="1" noChangeArrowheads="1"/>
          </p:cNvPicPr>
          <p:nvPr/>
        </p:nvPicPr>
        <p:blipFill>
          <a:blip r:embed="rId3" cstate="print"/>
          <a:srcRect l="32305" r="6673"/>
          <a:stretch>
            <a:fillRect/>
          </a:stretch>
        </p:blipFill>
        <p:spPr bwMode="auto">
          <a:xfrm>
            <a:off x="7596336" y="4365104"/>
            <a:ext cx="1224136" cy="1429321"/>
          </a:xfrm>
          <a:prstGeom prst="rect">
            <a:avLst/>
          </a:prstGeom>
          <a:noFill/>
        </p:spPr>
      </p:pic>
      <p:pic>
        <p:nvPicPr>
          <p:cNvPr id="6" name="Picture 2" descr="D:\Мои документы\Строева О. М\Вытовтова\0208c68753ecdedada4ae3c64d040fa7.jpg"/>
          <p:cNvPicPr>
            <a:picLocks noChangeAspect="1" noChangeArrowheads="1"/>
          </p:cNvPicPr>
          <p:nvPr/>
        </p:nvPicPr>
        <p:blipFill>
          <a:blip r:embed="rId3" cstate="print"/>
          <a:srcRect l="32305" r="6673"/>
          <a:stretch>
            <a:fillRect/>
          </a:stretch>
        </p:blipFill>
        <p:spPr bwMode="auto">
          <a:xfrm>
            <a:off x="1475656" y="4365104"/>
            <a:ext cx="1224136" cy="1429321"/>
          </a:xfrm>
          <a:prstGeom prst="rect">
            <a:avLst/>
          </a:prstGeom>
          <a:noFill/>
        </p:spPr>
      </p:pic>
      <p:pic>
        <p:nvPicPr>
          <p:cNvPr id="7" name="Picture 2" descr="D:\Мои документы\Строева О. М\Вытовтова\0208c68753ecdedada4ae3c64d040fa7.jpg"/>
          <p:cNvPicPr>
            <a:picLocks noChangeAspect="1" noChangeArrowheads="1"/>
          </p:cNvPicPr>
          <p:nvPr/>
        </p:nvPicPr>
        <p:blipFill>
          <a:blip r:embed="rId3" cstate="print"/>
          <a:srcRect l="32305" r="6673"/>
          <a:stretch>
            <a:fillRect/>
          </a:stretch>
        </p:blipFill>
        <p:spPr bwMode="auto">
          <a:xfrm>
            <a:off x="2699792" y="4365104"/>
            <a:ext cx="1224136" cy="1429321"/>
          </a:xfrm>
          <a:prstGeom prst="rect">
            <a:avLst/>
          </a:prstGeom>
          <a:noFill/>
        </p:spPr>
      </p:pic>
      <p:pic>
        <p:nvPicPr>
          <p:cNvPr id="8" name="Picture 2" descr="D:\Мои документы\Строева О. М\Вытовтова\0208c68753ecdedada4ae3c64d040fa7.jpg"/>
          <p:cNvPicPr>
            <a:picLocks noChangeAspect="1" noChangeArrowheads="1"/>
          </p:cNvPicPr>
          <p:nvPr/>
        </p:nvPicPr>
        <p:blipFill>
          <a:blip r:embed="rId3" cstate="print"/>
          <a:srcRect l="32305" r="6673"/>
          <a:stretch>
            <a:fillRect/>
          </a:stretch>
        </p:blipFill>
        <p:spPr bwMode="auto">
          <a:xfrm>
            <a:off x="3923928" y="4365104"/>
            <a:ext cx="1224136" cy="1429321"/>
          </a:xfrm>
          <a:prstGeom prst="rect">
            <a:avLst/>
          </a:prstGeom>
          <a:noFill/>
        </p:spPr>
      </p:pic>
      <p:pic>
        <p:nvPicPr>
          <p:cNvPr id="9" name="Picture 2" descr="D:\Мои документы\Строева О. М\Вытовтова\0208c68753ecdedada4ae3c64d040fa7.jpg"/>
          <p:cNvPicPr>
            <a:picLocks noChangeAspect="1" noChangeArrowheads="1"/>
          </p:cNvPicPr>
          <p:nvPr/>
        </p:nvPicPr>
        <p:blipFill>
          <a:blip r:embed="rId3" cstate="print"/>
          <a:srcRect l="32305" r="6673"/>
          <a:stretch>
            <a:fillRect/>
          </a:stretch>
        </p:blipFill>
        <p:spPr bwMode="auto">
          <a:xfrm>
            <a:off x="5148064" y="4365104"/>
            <a:ext cx="1224136" cy="1429321"/>
          </a:xfrm>
          <a:prstGeom prst="rect">
            <a:avLst/>
          </a:prstGeom>
          <a:noFill/>
        </p:spPr>
      </p:pic>
      <p:pic>
        <p:nvPicPr>
          <p:cNvPr id="10" name="Picture 2" descr="D:\Мои документы\Строева О. М\Вытовтова\0208c68753ecdedada4ae3c64d040fa7.jpg"/>
          <p:cNvPicPr>
            <a:picLocks noChangeAspect="1" noChangeArrowheads="1"/>
          </p:cNvPicPr>
          <p:nvPr/>
        </p:nvPicPr>
        <p:blipFill>
          <a:blip r:embed="rId3" cstate="print"/>
          <a:srcRect l="32305" r="6673"/>
          <a:stretch>
            <a:fillRect/>
          </a:stretch>
        </p:blipFill>
        <p:spPr bwMode="auto">
          <a:xfrm>
            <a:off x="6372200" y="4365104"/>
            <a:ext cx="1224136" cy="142932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764704"/>
            <a:ext cx="8064896" cy="385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В соответствии с Указом Президента Российской Федерации от 7 октября 2015 г. № 503 в Российской Федерации 2016 год объявлен Годом Российского кино. 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4221088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В 1925 году в полнометражном фильме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Сергея Эйзенштейна «Броненосец «Потемкин»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был раскрашен флаг.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4754" name="Picture 2" descr="http://media9.fast-torrent.ru/media/files/s4/ku/ho/bronenosec-potemkin.png"/>
          <p:cNvPicPr>
            <a:picLocks noChangeAspect="1" noChangeArrowheads="1"/>
          </p:cNvPicPr>
          <p:nvPr/>
        </p:nvPicPr>
        <p:blipFill>
          <a:blip r:embed="rId3" cstate="print"/>
          <a:srcRect l="16015" r="17397" b="2599"/>
          <a:stretch>
            <a:fillRect/>
          </a:stretch>
        </p:blipFill>
        <p:spPr bwMode="auto">
          <a:xfrm>
            <a:off x="4860032" y="1124744"/>
            <a:ext cx="3672408" cy="3021602"/>
          </a:xfrm>
          <a:prstGeom prst="rect">
            <a:avLst/>
          </a:prstGeom>
          <a:noFill/>
        </p:spPr>
      </p:pic>
      <p:pic>
        <p:nvPicPr>
          <p:cNvPr id="74756" name="Picture 4" descr="http://stuki-druki.com/aforizms/Eisenstein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7" y="1196751"/>
            <a:ext cx="3996445" cy="2664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7984" y="4149080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Первым же цветным фильмом, снятым на многослойную цветную киноплёнку А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GFA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стал фильм о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Параде Победы 1945 года.</a:t>
            </a:r>
            <a:endParaRPr lang="ru-RU" sz="20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86104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Первый полнометражный фильм по технологии «Цкс-1» «Иван Никулин – русский матрос» из-за войны вышел только в 1944 году.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Первые цветные фильмы СССР</a:t>
            </a:r>
          </a:p>
        </p:txBody>
      </p:sp>
      <p:pic>
        <p:nvPicPr>
          <p:cNvPr id="33794" name="Picture 2" descr="http://www.mgobb.ru/sites/default/files/1304928827_parad.pobedy.1945.iptvrip.www_.riper_.am_.avi_000347200.jpg"/>
          <p:cNvPicPr>
            <a:picLocks noChangeAspect="1" noChangeArrowheads="1"/>
          </p:cNvPicPr>
          <p:nvPr/>
        </p:nvPicPr>
        <p:blipFill>
          <a:blip r:embed="rId3" cstate="print"/>
          <a:srcRect t="2632"/>
          <a:stretch>
            <a:fillRect/>
          </a:stretch>
        </p:blipFill>
        <p:spPr bwMode="auto">
          <a:xfrm>
            <a:off x="4644008" y="1556792"/>
            <a:ext cx="3704534" cy="2664296"/>
          </a:xfrm>
          <a:prstGeom prst="rect">
            <a:avLst/>
          </a:prstGeom>
          <a:noFill/>
        </p:spPr>
      </p:pic>
      <p:pic>
        <p:nvPicPr>
          <p:cNvPr id="33796" name="Picture 4" descr="http://telek.by/movie/kadr/2612/37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3096343" cy="234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9634" name="Picture 2" descr="http://www.bibliogorod.ru/img/afisha/175-9719-35411.jpg"/>
          <p:cNvPicPr>
            <a:picLocks noChangeAspect="1" noChangeArrowheads="1"/>
          </p:cNvPicPr>
          <p:nvPr/>
        </p:nvPicPr>
        <p:blipFill>
          <a:blip r:embed="rId3" cstate="print"/>
          <a:srcRect l="2394"/>
          <a:stretch>
            <a:fillRect/>
          </a:stretch>
        </p:blipFill>
        <p:spPr bwMode="auto">
          <a:xfrm>
            <a:off x="611560" y="1052736"/>
            <a:ext cx="7993063" cy="46805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126876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Становление российского кино</a:t>
            </a:r>
            <a:endParaRPr lang="ru-RU" sz="8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682" name="Picture 2" descr="http://www.kino-teatr.ru/news/8774/87936.jpg"/>
          <p:cNvPicPr>
            <a:picLocks noChangeAspect="1" noChangeArrowheads="1"/>
          </p:cNvPicPr>
          <p:nvPr/>
        </p:nvPicPr>
        <p:blipFill>
          <a:blip r:embed="rId3" cstate="print"/>
          <a:srcRect l="7287" t="2503" r="5274" b="2372"/>
          <a:stretch>
            <a:fillRect/>
          </a:stretch>
        </p:blipFill>
        <p:spPr bwMode="auto">
          <a:xfrm>
            <a:off x="5148064" y="1196752"/>
            <a:ext cx="3001597" cy="44644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124744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Кинопроизводство в России развивалось тяжело и долго, так как оно родилось уже при развитом кино в других странах. Первый киносеанс в России состоялся 4 мая 1896 года в Санкт-Петербурге в летнем увеселительном саду «Аквариум».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682" name="Picture 2" descr="http://rudb.org/img/2011_08/i4e41050e96f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2898788" cy="389868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19872" y="1196752"/>
            <a:ext cx="5400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Первым российским фильмом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считается картина «Понизовая вольница» («Стенька Разин», «Стенька Разин и княжна»),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который вышел на экраны 15 октября 1908 года. Режиссером фильма выступил  Владимир Ромашков, а сценаристом Василий Гончаров.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980728"/>
            <a:ext cx="46085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К 1910 году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российский кинематограф обрел свое лицо. Появилось достаточно много фильмов в различных жанрах –  детектив, мелодрама, историческая и военная тематика. В России появились первые кинозвезды - Вера Холодная, Иван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Мозжухин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, Владимир Максимов.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2706" name="Picture 2" descr="http://www.letopis.info/files/posts/imgs/249/images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1794079" cy="2376264"/>
          </a:xfrm>
          <a:prstGeom prst="rect">
            <a:avLst/>
          </a:prstGeom>
          <a:noFill/>
        </p:spPr>
      </p:pic>
      <p:pic>
        <p:nvPicPr>
          <p:cNvPr id="72710" name="Picture 6" descr="http://olgwrfghg.pp.ua/main/authors/valentina-sklarenko/znamenit_816/i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24744"/>
            <a:ext cx="1800200" cy="2376264"/>
          </a:xfrm>
          <a:prstGeom prst="rect">
            <a:avLst/>
          </a:prstGeom>
          <a:noFill/>
        </p:spPr>
      </p:pic>
      <p:pic>
        <p:nvPicPr>
          <p:cNvPr id="72712" name="Picture 8" descr="http://nemoe-kino-t.narod.ru/images/mm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284984"/>
            <a:ext cx="180020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5856" y="1196752"/>
            <a:ext cx="54726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Следующий период развития российского кино – это годы революции и гражданской войны. Пролетарское искусство сложно было назвать высокохудожественным, тем не менее, оно вызывало интерес даже за рубежом. Одно из ярких имен, вошедшее в историю мирового кинематографа – имя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Сергея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Эйзенштейна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3730" name="Picture 2" descr="http://www.letopis.info/files/posts/imgs/249/235px_sergei_eisenstein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2664296" cy="3976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4758" name="Picture 6" descr="http://b1.m24.ru/c/19632.jpg"/>
          <p:cNvPicPr>
            <a:picLocks noChangeAspect="1" noChangeArrowheads="1"/>
          </p:cNvPicPr>
          <p:nvPr/>
        </p:nvPicPr>
        <p:blipFill>
          <a:blip r:embed="rId3" cstate="print"/>
          <a:srcRect l="5521" r="17188"/>
          <a:stretch>
            <a:fillRect/>
          </a:stretch>
        </p:blipFill>
        <p:spPr bwMode="auto">
          <a:xfrm>
            <a:off x="4499992" y="1124744"/>
            <a:ext cx="2016224" cy="2664296"/>
          </a:xfrm>
          <a:prstGeom prst="rect">
            <a:avLst/>
          </a:prstGeom>
          <a:noFill/>
        </p:spPr>
      </p:pic>
      <p:pic>
        <p:nvPicPr>
          <p:cNvPr id="74756" name="Picture 4" descr="http://thumbs.tivision.ru/file31.vcp.digitalaccess.ru/contents/d/7/d1a1bd58f05df17e0f87e2eef12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124744"/>
            <a:ext cx="1944216" cy="2664296"/>
          </a:xfrm>
          <a:prstGeom prst="rect">
            <a:avLst/>
          </a:prstGeom>
          <a:noFill/>
        </p:spPr>
      </p:pic>
      <p:pic>
        <p:nvPicPr>
          <p:cNvPr id="74760" name="Picture 8" descr="http://film-ussr.ru/uploads/articles/7a5805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861048"/>
            <a:ext cx="2668229" cy="18722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700808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годов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был неоднозначным. С одной стороны жесткая сталинская цензура, героическая и патриотическая тематика, идеологический подтекст. С другой стороны яркие комедии и новые звезды, такие, как актриса Любовь Орлова, режиссер Григорий Александров. 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52736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Период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30-х-40-х </a:t>
            </a:r>
            <a:endParaRPr lang="ru-RU" sz="4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47864" y="4077072"/>
            <a:ext cx="2376264" cy="15081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На студии снято более</a:t>
            </a:r>
            <a:r>
              <a:rPr kumimoji="0" lang="ru-RU" sz="2300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1500 мультфильмов</a:t>
            </a:r>
            <a:endParaRPr kumimoji="0" lang="ru-RU" sz="23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Рисунок 8" descr="2609fb39939a03941469cb970af_prev.jpg"/>
          <p:cNvPicPr>
            <a:picLocks noChangeAspect="1"/>
          </p:cNvPicPr>
          <p:nvPr/>
        </p:nvPicPr>
        <p:blipFill>
          <a:blip r:embed="rId3" cstate="print"/>
          <a:srcRect l="2472" t="3807" r="3609" b="8623"/>
          <a:stretch>
            <a:fillRect/>
          </a:stretch>
        </p:blipFill>
        <p:spPr>
          <a:xfrm>
            <a:off x="611560" y="3933056"/>
            <a:ext cx="2808312" cy="1783583"/>
          </a:xfrm>
          <a:prstGeom prst="rect">
            <a:avLst/>
          </a:prstGeom>
        </p:spPr>
      </p:pic>
      <p:pic>
        <p:nvPicPr>
          <p:cNvPr id="10" name="Рисунок 9" descr="imgpreview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060848"/>
            <a:ext cx="1851660" cy="1296144"/>
          </a:xfrm>
          <a:prstGeom prst="rect">
            <a:avLst/>
          </a:prstGeom>
        </p:spPr>
      </p:pic>
      <p:pic>
        <p:nvPicPr>
          <p:cNvPr id="11" name="Рисунок 10" descr="imgpreview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060848"/>
            <a:ext cx="1805940" cy="1287780"/>
          </a:xfrm>
          <a:prstGeom prst="rect">
            <a:avLst/>
          </a:prstGeom>
        </p:spPr>
      </p:pic>
      <p:pic>
        <p:nvPicPr>
          <p:cNvPr id="13" name="Рисунок 12" descr="imgpreview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2060848"/>
            <a:ext cx="1722120" cy="1348740"/>
          </a:xfrm>
          <a:prstGeom prst="rect">
            <a:avLst/>
          </a:prstGeom>
        </p:spPr>
      </p:pic>
      <p:pic>
        <p:nvPicPr>
          <p:cNvPr id="14" name="Рисунок 13" descr="neizvestnyi-nauke-cheburashka-810785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3933056"/>
            <a:ext cx="2880320" cy="1800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98072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В Москве 10 июня 1936г. создана мультипликационная студия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354721977_0.jpeg"/>
          <p:cNvPicPr>
            <a:picLocks noChangeAspect="1"/>
          </p:cNvPicPr>
          <p:nvPr/>
        </p:nvPicPr>
        <p:blipFill>
          <a:blip r:embed="rId8" cstate="print"/>
          <a:srcRect t="42857" b="37143"/>
          <a:stretch>
            <a:fillRect/>
          </a:stretch>
        </p:blipFill>
        <p:spPr>
          <a:xfrm>
            <a:off x="611560" y="3379094"/>
            <a:ext cx="7920880" cy="55396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980728"/>
            <a:ext cx="4392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Война нанесла большой урон кинематографии. Она резко изменила тематический и жанровый спектр российского кино. В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годы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ВОВ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киноискусство рассматривалось как мощное средство патриотического воспитания масс, поддержания морального духа народа, его уверенности в победе.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Военные годы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128" name="Picture 8" descr="http://metod.altlib.ru/wp-content/uploads/2016/05/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48880"/>
            <a:ext cx="377349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61" name="Picture 1" descr="D:\Мои документы\Строева О. М\Вытовтова\720-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064896" cy="4716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7" name="Picture 1" descr="D:\Мои документы\Строева О. М\Вытовтова\image15209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104456" cy="221700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10527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Развитие кино в 60-е годы 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«Тихий Дон» по М.А. Шолохову (1957-58), экранизация «Войны и мира» Л.Н. Толстого.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102801455_5227673_171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700808"/>
            <a:ext cx="3111504" cy="211137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1844824"/>
            <a:ext cx="4464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Наблюдается укрепление связей кино  с литературой: «Тихий Дон» по М.А. Шолохову (1957 - 1958), экранизация «Войны и мира»  Л.Н. Толстого. Посещаемость кинозалов в России в ту пору была одной из самых высоких в мире.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05273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Постсоветское кино России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628800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Со времени распада СССР,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российское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кино долгое время находилось в упадке. Из-за дефолта 1998 года финансирование кинопроизводства резко сократилось. В связи с такой ситуацией появлялось много мелких частных киностудий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8370" name="Picture 2" descr="http://www.2do2go.ru/uploads/full/84b38945fcd95b75ea70a314b3a4a15a_w960_h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28532"/>
            <a:ext cx="3744416" cy="3440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22108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 2000-х стали появляться кинокомпании, которые занимаются массовым производством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телевизионных фильмов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 сериалов, в основном малобюджетных. 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9394" name="Picture 2" descr="D:\Мои документы\Строева О. М\Вытовтова\61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136903" cy="381642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350100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На сегодня российское кино носит преимущественно развлекательный характер (95 %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фильмов).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Это объясняется высокой прибыльностью, особенно в области телевизионного кино, и высокими рейтингами таких фильмов на телевидении.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7346" name="Picture 2" descr="http://www.dagestanpost.ru/wp-content/uploads/2015/08/456218-683x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7967" y="849786"/>
            <a:ext cx="5358329" cy="30204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98072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Современный кинематограф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82341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Кинематограф развивается уже на протяжении второго столетия. Заметен большой прогресс в данной области. Если первые фильмы были чёрно-белыми, а звук просто-напросто отсутствовал, то современное кино не сравнится с тем, что было раньше. Сегодняшние фильмы снимаются с использованием большого числа спецэффектов, а также других компьютерных приёмов, которые захватывают дух, создают подходящую атмосферу и помогают зрителю погрузиться в другой, виртуальный мир кино.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980729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1088" indent="-1081088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Так называемый «Эффект 25 кадра»</a:t>
            </a:r>
            <a:endParaRPr lang="ru-RU" sz="4000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628800"/>
            <a:ext cx="504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вымышленная методика воздействия на  подсознание людей посредством вставки в видеоряд скрытой рекламы в виде дополнительных кадров.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Автор метода Джеймс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Вайкери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признал, что результаты экспериментов, якобы подтверждавших наличие такого воздействия на людей, были им сфабрикованы.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Рисунок 7" descr="0_ad112_bb98adbd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36912"/>
            <a:ext cx="3168352" cy="253213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05273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Цифровой кинематограф</a:t>
            </a:r>
            <a:endParaRPr lang="ru-RU" sz="4000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628800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или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«цифровое видео»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– вид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киносъёмки, когда кадры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записываются при помощи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цифровой камеры прямо на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цифровой носитель данных. В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этом случае киноплёнка для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съемок становится ненужной,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а кинопроектор заменяется цифровым проектором, либо с помощью лазерных рекордеров изготовляется высококачественный </a:t>
            </a:r>
            <a:r>
              <a:rPr lang="ru-RU" sz="2400" dirty="0" err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интернегатив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 для последующей печати фильмокопий.</a:t>
            </a:r>
            <a:endParaRPr lang="ru-RU" sz="2400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set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772816"/>
            <a:ext cx="3168352" cy="25027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1490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Кино — самое молодое из искусств, но оно давно уже признано самым важным из искусств, и оно действительно ориентирует многих людей в их жизни.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44" name="Picture 4" descr="http://www.krugorama.narod.ru/fsc/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196752"/>
            <a:ext cx="3888432" cy="2880320"/>
          </a:xfrm>
          <a:prstGeom prst="rect">
            <a:avLst/>
          </a:prstGeom>
          <a:noFill/>
        </p:spPr>
      </p:pic>
      <p:pic>
        <p:nvPicPr>
          <p:cNvPr id="61446" name="Picture 6" descr="http://www.newsler.ru/data/content/2015/38240/4b7da76557166e32ad30a63c149c7c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79564" y="1196752"/>
            <a:ext cx="378564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www.queeky.com/share/drawings/other/196397/the-e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336704" cy="45005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105273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8" name="Picture 6" descr="http://narodhz.ru/images/photos/Putin_VV_685110437372d5b288f04110089u8948a70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64704"/>
            <a:ext cx="4547873" cy="302433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278092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«Роль в обществе, осуществляемая кино, оказывает мощное воздействие на миллионы людей»,является «логичным продолжением целенаправленной государственной политики по популяризации, повышению общественного значения еще одной из важнейших гуманитарных отраслей»-заявлено в пояснительной записке к Указу Президента.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211960" y="1052736"/>
            <a:ext cx="4464496" cy="4752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Comic Sans MS" pitchFamily="66" charset="0"/>
              </a:rPr>
              <a:t>Кинемато́граф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–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от греческих слов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Κινημα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(кинема),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κινηματος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кинаматос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) — движение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Γραφω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(графо) — писать, изображать — отрасль человеческой деятельности, заключающаяся в создании движущихся изображений.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8913" name="Picture 1" descr="D:\Мои документы\Строева О. М\Вытовтова\Zvezda-teatra-ili-kino.jpg"/>
          <p:cNvPicPr>
            <a:picLocks noChangeAspect="1" noChangeArrowheads="1"/>
          </p:cNvPicPr>
          <p:nvPr/>
        </p:nvPicPr>
        <p:blipFill>
          <a:blip r:embed="rId3" cstate="print"/>
          <a:srcRect b="6531"/>
          <a:stretch>
            <a:fillRect/>
          </a:stretch>
        </p:blipFill>
        <p:spPr bwMode="auto">
          <a:xfrm>
            <a:off x="395536" y="1700808"/>
            <a:ext cx="4674971" cy="345638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0418" name="Picture 2" descr="http://vladsad73.ru/wp-content/uploads/2015/12/%D0%94%D0%B5%D0%BD%D1%8C-%D0%9A%D0%B8%D0%BD%D0%B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272808" cy="478243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89" name="Picture 1" descr="D:\Мои документы\Строева О. М\Вытовтова\G7gzXj7KiU0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9552" y="1052736"/>
            <a:ext cx="8058966" cy="468052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196752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 понятие кинематографа входят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киноиску́сство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— вид современного изобразительного искусства, произведения которого создаются при помощи движущихся изображений, и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киноиндустрия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— отрасль экономики, производящая кинофильмы, спецэффекты для кинофильмов, мультипликацию, и демонстрирующая эти произведения для зрителей. Произведения киноискусства создаются при помощи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кинотехники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. Изучением кинематографа занимается наука </a:t>
            </a: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кинове́дение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cc00dc04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D:\Мои документы\Строева О. М\Вытовтова\cin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5"/>
            <a:ext cx="8064896" cy="47045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064896" cy="468052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Рождение кинематографа</a:t>
            </a:r>
            <a:endParaRPr lang="ru-RU" sz="8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1259</Words>
  <Application>Microsoft Office PowerPoint</Application>
  <PresentationFormat>Экран (4:3)</PresentationFormat>
  <Paragraphs>85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 История развития киноискусства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Рождение кинематографа</vt:lpstr>
      <vt:lpstr>Слайд 10</vt:lpstr>
      <vt:lpstr>Слайд 11</vt:lpstr>
      <vt:lpstr>Слайд 12</vt:lpstr>
      <vt:lpstr>Слайд 13</vt:lpstr>
      <vt:lpstr>Слайд 14</vt:lpstr>
      <vt:lpstr>в 1896 г. нашел способ создания первых спецэффектов, основанных на стопкадре, покадровой съемке, кадрировании и др. приемов. В 1897 г. основал собственную студию «Стар фильм»</vt:lpstr>
      <vt:lpstr>Слайд 16</vt:lpstr>
      <vt:lpstr>Слайд 17</vt:lpstr>
      <vt:lpstr>был любимым актером миллионов, который комическим гротеском подчеркивал трагедию жизни «маленького человека».</vt:lpstr>
      <vt:lpstr>Приход звука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кино</dc:title>
  <cp:lastModifiedBy>sorokina_an</cp:lastModifiedBy>
  <cp:revision>273</cp:revision>
  <dcterms:modified xsi:type="dcterms:W3CDTF">2016-07-08T12:00:57Z</dcterms:modified>
</cp:coreProperties>
</file>